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1" r:id="rId2"/>
    <p:sldId id="309" r:id="rId3"/>
    <p:sldId id="310" r:id="rId4"/>
    <p:sldId id="256" r:id="rId5"/>
    <p:sldId id="257" r:id="rId6"/>
    <p:sldId id="260" r:id="rId7"/>
    <p:sldId id="261" r:id="rId8"/>
    <p:sldId id="266" r:id="rId9"/>
    <p:sldId id="267" r:id="rId10"/>
    <p:sldId id="258" r:id="rId11"/>
    <p:sldId id="263" r:id="rId12"/>
    <p:sldId id="265" r:id="rId13"/>
    <p:sldId id="283" r:id="rId14"/>
    <p:sldId id="268" r:id="rId15"/>
    <p:sldId id="285" r:id="rId16"/>
    <p:sldId id="277" r:id="rId17"/>
    <p:sldId id="272" r:id="rId18"/>
    <p:sldId id="271" r:id="rId19"/>
    <p:sldId id="269" r:id="rId20"/>
    <p:sldId id="307" r:id="rId21"/>
    <p:sldId id="308" r:id="rId22"/>
    <p:sldId id="284" r:id="rId23"/>
    <p:sldId id="270" r:id="rId24"/>
    <p:sldId id="279" r:id="rId25"/>
    <p:sldId id="259" r:id="rId26"/>
    <p:sldId id="280" r:id="rId27"/>
    <p:sldId id="281" r:id="rId28"/>
    <p:sldId id="274" r:id="rId29"/>
    <p:sldId id="286" r:id="rId30"/>
    <p:sldId id="262" r:id="rId31"/>
    <p:sldId id="264" r:id="rId32"/>
    <p:sldId id="275" r:id="rId33"/>
    <p:sldId id="276" r:id="rId34"/>
    <p:sldId id="273" r:id="rId35"/>
    <p:sldId id="278" r:id="rId36"/>
    <p:sldId id="282" r:id="rId37"/>
    <p:sldId id="296" r:id="rId38"/>
    <p:sldId id="287" r:id="rId39"/>
    <p:sldId id="297" r:id="rId40"/>
    <p:sldId id="288" r:id="rId41"/>
    <p:sldId id="298" r:id="rId42"/>
    <p:sldId id="289" r:id="rId43"/>
    <p:sldId id="299" r:id="rId44"/>
    <p:sldId id="290" r:id="rId45"/>
    <p:sldId id="300" r:id="rId46"/>
    <p:sldId id="291" r:id="rId47"/>
    <p:sldId id="301" r:id="rId48"/>
    <p:sldId id="292" r:id="rId49"/>
    <p:sldId id="302" r:id="rId50"/>
    <p:sldId id="293" r:id="rId51"/>
    <p:sldId id="303" r:id="rId52"/>
    <p:sldId id="294" r:id="rId53"/>
    <p:sldId id="304" r:id="rId54"/>
    <p:sldId id="295" r:id="rId55"/>
    <p:sldId id="305" r:id="rId56"/>
    <p:sldId id="306" r:id="rId57"/>
    <p:sldId id="312" r:id="rId58"/>
    <p:sldId id="313" r:id="rId59"/>
    <p:sldId id="314" r:id="rId60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660066"/>
    <a:srgbClr val="FF0000"/>
    <a:srgbClr val="800000"/>
    <a:srgbClr val="FF0066"/>
    <a:srgbClr val="008000"/>
    <a:srgbClr val="000099"/>
    <a:srgbClr val="00808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168D-540A-44E0-922D-99CA746CBFB3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F5EB1-2F4A-4695-A45D-86A06C6CFDB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708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F5EB1-2F4A-4695-A45D-86A06C6CFDBB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5C94-6D37-4268-8114-36E04119CEC2}" type="datetimeFigureOut">
              <a:rPr lang="th-TH" smtClean="0"/>
              <a:pPr/>
              <a:t>31/01/57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D2D3-44E9-4E2B-AB7F-B81A92B36F2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G:\Listening%20Test%20-%20Royal%20Thai%20Police%20Immigr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1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2.wma" TargetMode="Externa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3.wma" TargetMode="Externa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ngraitimes.com/wp-content/uploads/2012/03/842-10P7ZH.St_.55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4.wm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5.wma" TargetMode="Externa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6.wma" TargetMode="Externa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7.wma" TargetMode="Externa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ngraibulletin.com/wp-content/uploads/2013/08/Screen-Shot-2556-08-09-at-6.06.18-PM1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8.wma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ngraibulletin.com/wp-content/uploads/2013/01/798250_568373813177211_1483529753_o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9.wma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Immigrations\Listening%20Test%20-%20Royal%20Thai%20Police%20Immigration\10.wma" TargetMode="Externa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th-TH" sz="80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สรุปแนวข้อสอบ</a:t>
            </a:r>
            <a:br>
              <a:rPr lang="th-TH" sz="80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th-TH" sz="80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และตัวอย่าง</a:t>
            </a:r>
            <a:r>
              <a:rPr lang="en-US" sz="80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80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th-TH" sz="8000" dirty="0"/>
          </a:p>
        </p:txBody>
      </p:sp>
      <p:pic>
        <p:nvPicPr>
          <p:cNvPr id="5" name="Picture 4" descr="bo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429000"/>
            <a:ext cx="22002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the lady lose?</a:t>
            </a:r>
            <a:endParaRPr lang="th-TH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a.  He lost his luggage.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b.  She lost her handbag.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c.  He got lost in the duty free shop.</a:t>
            </a:r>
          </a:p>
          <a:p>
            <a:r>
              <a:rPr lang="en-US" sz="4000" b="1" dirty="0" smtClean="0">
                <a:solidFill>
                  <a:srgbClr val="800000"/>
                </a:solidFill>
              </a:rPr>
              <a:t>d.  She found a leather handbag.</a:t>
            </a:r>
            <a:endParaRPr lang="th-TH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192882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A:  “Will I be able to take my stroller to the gate?”</a:t>
            </a:r>
            <a:br>
              <a:rPr lang="en-US" b="1" dirty="0" smtClean="0">
                <a:solidFill>
                  <a:srgbClr val="0033CC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B:  Certainly. Let me just put a special luggage tag on the stroller.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86058"/>
            <a:ext cx="8329642" cy="334010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Where did the conversation take place?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a.  At the Security Check Point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b.  At the check-in Counter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c.  At the Health Control Booth</a:t>
            </a:r>
          </a:p>
          <a:p>
            <a:r>
              <a:rPr lang="en-US" b="1" dirty="0" smtClean="0">
                <a:solidFill>
                  <a:srgbClr val="008080"/>
                </a:solidFill>
              </a:rPr>
              <a:t>d.  At the Customs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208279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you like something to drink?</a:t>
            </a:r>
            <a:b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sentence can be heard _____</a:t>
            </a:r>
            <a:endParaRPr 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000372"/>
            <a:ext cx="8258204" cy="31257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At the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aggage Claim</a:t>
            </a:r>
          </a:p>
          <a:p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At the Check-in Counter</a:t>
            </a:r>
          </a:p>
          <a:p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On the airplane</a:t>
            </a:r>
          </a:p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At the Immigration Booth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857356" y="2357430"/>
            <a:ext cx="5572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Grammar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London, _____ a lot of museums.</a:t>
            </a:r>
            <a:endParaRPr lang="th-TH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a.   there is</a:t>
            </a:r>
          </a:p>
          <a:p>
            <a:r>
              <a:rPr lang="en-US" sz="4000" b="1" dirty="0" smtClean="0">
                <a:solidFill>
                  <a:srgbClr val="008000"/>
                </a:solidFill>
              </a:rPr>
              <a:t>b.  there are</a:t>
            </a:r>
          </a:p>
          <a:p>
            <a:r>
              <a:rPr lang="en-US" sz="4000" b="1" dirty="0" smtClean="0">
                <a:solidFill>
                  <a:srgbClr val="008080"/>
                </a:solidFill>
              </a:rPr>
              <a:t>c.  Is there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d.  Are there</a:t>
            </a:r>
            <a:endParaRPr lang="th-TH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some water in the bottle.</a:t>
            </a:r>
            <a:endParaRPr 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a.  There is</a:t>
            </a:r>
          </a:p>
          <a:p>
            <a:r>
              <a:rPr lang="en-US" sz="4400" b="1" dirty="0" smtClean="0">
                <a:solidFill>
                  <a:srgbClr val="FF0066"/>
                </a:solidFill>
              </a:rPr>
              <a:t>b.  There are</a:t>
            </a:r>
          </a:p>
          <a:p>
            <a:r>
              <a:rPr lang="en-US" sz="4400" b="1" dirty="0" smtClean="0">
                <a:solidFill>
                  <a:srgbClr val="006600"/>
                </a:solidFill>
              </a:rPr>
              <a:t>c.  Is  there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d.  Are there</a:t>
            </a:r>
            <a:endParaRPr lang="th-TH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some good Thai restaurants</a:t>
            </a:r>
            <a:b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Germany?</a:t>
            </a:r>
            <a:endParaRPr 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643182"/>
            <a:ext cx="8258204" cy="33401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a.  There is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b.  There are</a:t>
            </a:r>
          </a:p>
          <a:p>
            <a:r>
              <a:rPr lang="en-US" sz="4000" b="1" dirty="0" smtClean="0">
                <a:solidFill>
                  <a:srgbClr val="0033CC"/>
                </a:solidFill>
              </a:rPr>
              <a:t>c.  Is there</a:t>
            </a:r>
          </a:p>
          <a:p>
            <a:r>
              <a:rPr lang="en-US" sz="4000" b="1" dirty="0" smtClean="0">
                <a:solidFill>
                  <a:srgbClr val="800000"/>
                </a:solidFill>
              </a:rPr>
              <a:t>d.  Are there</a:t>
            </a:r>
            <a:endParaRPr lang="th-TH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flight arrived ____ Singapore</a:t>
            </a:r>
            <a:b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_____10:30 o’clock.</a:t>
            </a:r>
            <a:endParaRPr lang="th-TH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571744"/>
            <a:ext cx="8258204" cy="355441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</a:rPr>
              <a:t>a.  in, at</a:t>
            </a:r>
          </a:p>
          <a:p>
            <a:r>
              <a:rPr lang="en-US" sz="4400" b="1" dirty="0" smtClean="0">
                <a:solidFill>
                  <a:srgbClr val="0033CC"/>
                </a:solidFill>
              </a:rPr>
              <a:t>b.  at, at</a:t>
            </a:r>
          </a:p>
          <a:p>
            <a:r>
              <a:rPr lang="en-US" sz="4400" b="1" dirty="0" smtClean="0">
                <a:solidFill>
                  <a:srgbClr val="800000"/>
                </a:solidFill>
              </a:rPr>
              <a:t>c.  on, at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d.  to, on</a:t>
            </a:r>
            <a:endParaRPr lang="th-TH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flight from Japan </a:t>
            </a:r>
            <a:b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yesterday _____ terrible.</a:t>
            </a:r>
            <a:endParaRPr lang="th-TH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44" y="2285992"/>
            <a:ext cx="8001056" cy="3525831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is</a:t>
            </a:r>
          </a:p>
          <a:p>
            <a:r>
              <a:rPr lang="en-US" sz="4400" b="1" dirty="0" smtClean="0">
                <a:solidFill>
                  <a:srgbClr val="008080"/>
                </a:solidFill>
              </a:rPr>
              <a:t>b.  was</a:t>
            </a:r>
          </a:p>
          <a:p>
            <a:r>
              <a:rPr lang="en-US" sz="4400" b="1" dirty="0" smtClean="0">
                <a:solidFill>
                  <a:srgbClr val="660066"/>
                </a:solidFill>
              </a:rPr>
              <a:t>c.  are</a:t>
            </a:r>
          </a:p>
          <a:p>
            <a:r>
              <a:rPr lang="en-US" sz="4400" b="1" dirty="0" smtClean="0">
                <a:solidFill>
                  <a:srgbClr val="FF0066"/>
                </a:solidFill>
              </a:rPr>
              <a:t>d.  were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9399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Tonight at 7:00 p.m. </a:t>
            </a:r>
            <a:r>
              <a:rPr lang="en-US" b="1" dirty="0" err="1" smtClean="0">
                <a:solidFill>
                  <a:srgbClr val="FF0000"/>
                </a:solidFill>
              </a:rPr>
              <a:t>Somkid</a:t>
            </a:r>
            <a:r>
              <a:rPr lang="en-US" b="1" dirty="0" smtClean="0">
                <a:solidFill>
                  <a:srgbClr val="FF0000"/>
                </a:solidFill>
              </a:rPr>
              <a:t> __________ dinner with his family</a:t>
            </a:r>
            <a:r>
              <a:rPr lang="en-US" dirty="0" smtClean="0"/>
              <a:t>.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76873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a.  will have</a:t>
            </a:r>
          </a:p>
          <a:p>
            <a:r>
              <a:rPr lang="en-US" sz="4000" b="1" dirty="0" smtClean="0">
                <a:solidFill>
                  <a:srgbClr val="660066"/>
                </a:solidFill>
              </a:rPr>
              <a:t>b.  will be having</a:t>
            </a:r>
          </a:p>
          <a:p>
            <a:r>
              <a:rPr lang="en-US" sz="4000" b="1" dirty="0" smtClean="0">
                <a:solidFill>
                  <a:srgbClr val="0033CC"/>
                </a:solidFill>
              </a:rPr>
              <a:t>c.  will have had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d.  will have gone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5286388"/>
          </a:xfrm>
        </p:spPr>
        <p:txBody>
          <a:bodyPr>
            <a:normAutofit lnSpcReduction="10000"/>
          </a:bodyPr>
          <a:lstStyle/>
          <a:p>
            <a:r>
              <a:rPr lang="th-TH" sz="44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คำถาม – คำตอบ  (ให้คำถามมาเพื่อเลือกคำตอบ  หรือให้คำตอบมาเพื่อเลือกคำถาม</a:t>
            </a:r>
            <a:r>
              <a:rPr lang="en-US" sz="44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4400" b="1" dirty="0" smtClean="0">
              <a:solidFill>
                <a:srgbClr val="0033CC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ไวยากรณ์ 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600" b="1" dirty="0" smtClean="0"/>
              <a:t>  </a:t>
            </a:r>
            <a:r>
              <a:rPr lang="en-US" sz="3600" b="1" dirty="0" smtClean="0">
                <a:solidFill>
                  <a:srgbClr val="0033CC"/>
                </a:solidFill>
              </a:rPr>
              <a:t>was/were; </a:t>
            </a:r>
          </a:p>
          <a:p>
            <a:pPr>
              <a:buNone/>
            </a:pPr>
            <a:r>
              <a:rPr lang="en-US" sz="3600" b="1" dirty="0" smtClean="0"/>
              <a:t>	-  </a:t>
            </a:r>
            <a:r>
              <a:rPr lang="en-US" sz="3600" b="1" dirty="0" smtClean="0">
                <a:solidFill>
                  <a:srgbClr val="800000"/>
                </a:solidFill>
              </a:rPr>
              <a:t>there is/there are; Is there/are there(?); </a:t>
            </a:r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rgbClr val="006600"/>
                </a:solidFill>
              </a:rPr>
              <a:t>- future continuous tense (will be + v. </a:t>
            </a:r>
            <a:r>
              <a:rPr lang="en-US" sz="3600" b="1" dirty="0" err="1" smtClean="0">
                <a:solidFill>
                  <a:srgbClr val="006600"/>
                </a:solidFill>
              </a:rPr>
              <a:t>ing</a:t>
            </a:r>
            <a:r>
              <a:rPr lang="en-US" sz="3600" b="1" dirty="0" smtClean="0">
                <a:solidFill>
                  <a:srgbClr val="006600"/>
                </a:solidFill>
              </a:rPr>
              <a:t>)</a:t>
            </a:r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- future perfect tense (will have + pp. v)  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- word order  (black hair or hair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</a:rPr>
              <a:t>Which sentence is correct?</a:t>
            </a:r>
            <a:endParaRPr lang="th-TH" sz="48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5259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a.  People red-haired have often freckles.</a:t>
            </a:r>
          </a:p>
          <a:p>
            <a:r>
              <a:rPr lang="en-US" sz="4000" b="1" dirty="0" smtClean="0">
                <a:solidFill>
                  <a:srgbClr val="FF0066"/>
                </a:solidFill>
              </a:rPr>
              <a:t>b.  People red-haired often have freckles.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c.  Red-haired people often have freckles.</a:t>
            </a:r>
          </a:p>
          <a:p>
            <a:r>
              <a:rPr lang="en-US" sz="4000" b="1" dirty="0" smtClean="0">
                <a:solidFill>
                  <a:srgbClr val="008000"/>
                </a:solidFill>
              </a:rPr>
              <a:t>d.  Red-haired people have often freckles.</a:t>
            </a:r>
            <a:endParaRPr lang="th-TH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What is the opposite of “rude”?</a:t>
            </a:r>
            <a:endParaRPr lang="th-TH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a.  Short</a:t>
            </a:r>
          </a:p>
          <a:p>
            <a:r>
              <a:rPr lang="en-US" sz="4400" b="1" dirty="0" smtClean="0">
                <a:solidFill>
                  <a:srgbClr val="006600"/>
                </a:solidFill>
              </a:rPr>
              <a:t>b.  Beautiful</a:t>
            </a:r>
          </a:p>
          <a:p>
            <a:r>
              <a:rPr lang="en-US" sz="4400" b="1" dirty="0" smtClean="0">
                <a:solidFill>
                  <a:srgbClr val="660066"/>
                </a:solidFill>
              </a:rPr>
              <a:t>c.  Straight</a:t>
            </a:r>
          </a:p>
          <a:p>
            <a:r>
              <a:rPr lang="en-US" sz="4400" b="1" dirty="0" smtClean="0">
                <a:solidFill>
                  <a:srgbClr val="0033CC"/>
                </a:solidFill>
              </a:rPr>
              <a:t>d.  Gentle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480" y="1214422"/>
            <a:ext cx="57150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Vocabulary </a:t>
            </a:r>
          </a:p>
          <a:p>
            <a:pPr algn="ctr"/>
            <a:r>
              <a:rPr lang="en-US" sz="72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72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Description</a:t>
            </a:r>
            <a:endParaRPr lang="en-US" sz="72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have been going to America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hundreds of years.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357430"/>
            <a:ext cx="8258204" cy="36258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a.  Immigration</a:t>
            </a:r>
            <a:r>
              <a:rPr lang="en-US" sz="4000" b="1" dirty="0" smtClean="0"/>
              <a:t>	</a:t>
            </a:r>
          </a:p>
          <a:p>
            <a:r>
              <a:rPr lang="en-US" sz="4000" b="1" dirty="0" smtClean="0">
                <a:solidFill>
                  <a:srgbClr val="008000"/>
                </a:solidFill>
              </a:rPr>
              <a:t>b.  Immigration Office</a:t>
            </a:r>
          </a:p>
          <a:p>
            <a:r>
              <a:rPr lang="en-US" sz="4000" b="1" dirty="0" smtClean="0"/>
              <a:t>c.  </a:t>
            </a:r>
            <a:r>
              <a:rPr lang="en-US" sz="4000" b="1" dirty="0" smtClean="0">
                <a:solidFill>
                  <a:srgbClr val="660066"/>
                </a:solidFill>
              </a:rPr>
              <a:t>Immigration Officer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d.  Immigrants</a:t>
            </a:r>
            <a:endParaRPr lang="th-TH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3011486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Which of the following doesn’t belong to 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the group? </a:t>
            </a:r>
            <a:endParaRPr lang="th-TH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3143248"/>
            <a:ext cx="7472386" cy="2911477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FF0000"/>
                </a:solidFill>
              </a:rPr>
              <a:t>Luggage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0033CC"/>
                </a:solidFill>
              </a:rPr>
              <a:t>Suitcase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C00000"/>
                </a:solidFill>
              </a:rPr>
              <a:t>Baggage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008000"/>
                </a:solidFill>
              </a:rPr>
              <a:t>Handbag</a:t>
            </a:r>
          </a:p>
          <a:p>
            <a:pPr marL="514350" indent="-514350">
              <a:buAutoNum type="alphaLcPeriod"/>
            </a:pPr>
            <a:endParaRPr lang="th-TH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247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79704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usually pointed beard grown only on the chin, 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 cheeks</a:t>
            </a:r>
            <a:endParaRPr lang="th-TH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857496"/>
            <a:ext cx="8229600" cy="452596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FF0000"/>
                </a:solidFill>
              </a:rPr>
              <a:t>Ponytail</a:t>
            </a:r>
          </a:p>
          <a:p>
            <a:pPr marL="514350" indent="-514350">
              <a:buAutoNum type="alphaLcPeriod" startAt="2"/>
            </a:pPr>
            <a:r>
              <a:rPr lang="en-US" sz="4400" b="1" dirty="0" smtClean="0">
                <a:solidFill>
                  <a:srgbClr val="7030A0"/>
                </a:solidFill>
              </a:rPr>
              <a:t>Mohawk</a:t>
            </a:r>
          </a:p>
          <a:p>
            <a:pPr marL="514350" indent="-514350">
              <a:buAutoNum type="alphaLcPeriod" startAt="2"/>
            </a:pPr>
            <a:r>
              <a:rPr lang="en-US" sz="4400" b="1" dirty="0" smtClean="0">
                <a:solidFill>
                  <a:srgbClr val="008000"/>
                </a:solidFill>
              </a:rPr>
              <a:t>dreadlocks</a:t>
            </a:r>
          </a:p>
          <a:p>
            <a:pPr marL="514350" indent="-514350">
              <a:buAutoNum type="alphaLcPeriod" startAt="2"/>
            </a:pPr>
            <a:r>
              <a:rPr lang="en-US" sz="4400" b="1" dirty="0" smtClean="0">
                <a:solidFill>
                  <a:srgbClr val="000099"/>
                </a:solidFill>
              </a:rPr>
              <a:t>goatee</a:t>
            </a:r>
          </a:p>
          <a:p>
            <a:pPr marL="514350" indent="-514350">
              <a:buAutoNum type="alphaLcPeriod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 is a man with ________.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643050"/>
            <a:ext cx="4286280" cy="45259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a.  Beard</a:t>
            </a:r>
          </a:p>
          <a:p>
            <a:r>
              <a:rPr lang="en-US" sz="4400" b="1" dirty="0" smtClean="0">
                <a:solidFill>
                  <a:srgbClr val="800000"/>
                </a:solidFill>
              </a:rPr>
              <a:t>b.  Moustache</a:t>
            </a:r>
          </a:p>
          <a:p>
            <a:r>
              <a:rPr lang="en-US" sz="4400" b="1" dirty="0" smtClean="0">
                <a:solidFill>
                  <a:srgbClr val="006600"/>
                </a:solidFill>
              </a:rPr>
              <a:t>c.  Goatee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d.  freckles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3074" name="AutoShape 2" descr="data:image/jpeg;base64,/9j/4AAQSkZJRgABAQAAAQABAAD/2wCEAAkGBwgHBgkIBwgKCgkLDRYPDQwMDRsUFRAWIB0iIiAdHx8kKDQsJCYxJx8fLT0tMTU3Ojo6Iys/RD84QzQ5OjcBCgoKDQwNGg8PGjclHyU3Nzc3Nzc3Nzc3Nzc3Nzc3Nzc3Nzc3Nzc3Nzc3Nzc3Nzc3Nzc3Nzc3Nzc3Nzc3Nzc3N//AABEIAGEATgMBIgACEQEDEQH/xAAcAAACAgMBAQAAAAAAAAAAAAAFBgQHAAEDAgj/xAA5EAACAQMDAgQEAwYFBQAAAAABAgMABBEFEiEGMRMiQVFhcYGRMqGxFDM0csHwBxVC0eEWFyNDUv/EABoBAAIDAQEAAAAAAAAAAAAAAAMEAQIFBgD/xAAiEQACAgICAgIDAAAAAAAAAAAAAQIRAyESMQRBBTIzQmH/2gAMAwEAAhEDEQA/AAf7P8K1Lp6Trh0HPrXnUdWggcxRHfN2Cj1obLeaq8iRbRE8mdo7nAGSfoBQaARUmCtc0+G0uhDF5mPLc4Cj4moSRhpCnhqcdwh4/Sik2nuY5/Fl3SxIHl3EDj5++QQc+1Cd3gWyuwUtLkqPQAcfOpQwuiSbfzBA2yHt5+MfI1q8torNlYXPiBu21e31qGfF2xuzOBnyqa7SyL4CKQO+QSCMfX2qSCfZLbzR7nP4RnO3AA+JogYIoZIikXio+Bkdh+X1+VALjw44UaKVlnVskLxj+/hWRXl3Fcb4pMYOeOFzjnj71JRxvof7HTreWISKhHuD6UUt7CMLwooX0XqCahavG3lnjOXQ/HsR8KbIYcDtUqIpK06ZXXQ1kLy9uLy6BKRgknOPzod1Bf201+j6VD4USJgPklmBx359Dn70a6cnjtOn3jaRUe5RgOcE+/60tXEMEc1w0Z8Ru4Cnhcnj9aGlcmzQshiB5fEXeWLeZlz39vnXrwlMQZ2II4FWT0zoUMOnRySxL40y5Y+w9q1edDpeK2yUhz+HjAFDeTdDEcWrK4EZeE4CFc84HmFdGtWMYGQUbsSfLn5+lNz/AOHmoRROIrgCTB/D6j50oyPd6VdPaXHm2PyrDOD7j8qLGSYGUHEi3sC27PBv3yqRhh2xivdpdrFtzAhAQDkcj3Nc45S16Jdo278lR2Hvj4V2muIZTJuhQs3G8cc//WBVilBvp28gs9atLppBGzSFJEHI2H/nn6VcUMOVqhoUQG3kCuCx5Kj2POPf5VfnTZF1otnOCWDwqQx7kY71eDAZYXTKYvYDb2SeMcLb/wDjxnlnIJ4/LP0qHpEL6pew2dvBtj3BpdvqB6n70SurW61G6vLWeVUZGeVN/wDqPqKcf8N9FSx0qXUZoPPcnEQY58q+v3zQZasZguVBa2kggREldU42qp70fs0Ix2wRwaq/qCO2GpM8NzOblXLEeG+xSTnG70o70z1sqXgsb9SqghA5HIPxoSh7DrJuiwdufKe/saq7rzpTxtRlvLfdukO9w3qcc/kBVnRzLIgKkYbGMHtW7q2hmj2vkr9Kv30T/GfPcul+HKo2kA8ELyMe4NRpbMRiXzKcDOQfT41dOoaXbMxVUCp7Ef1pU63gtbPQpNqBZGKoMdzzXlJtlZRSEC1laNRtxIUBwp7ZOB/z9K+gOm2tLDQrC1ik3JFbooZjyfKOa+fIkidkQM3OA2eMVauliS6t1e3lfw1G0HON2O5++aPBqxLM2qoiWWm+F109pexDeA+wE8H1B+360/3FpDZ29pbwALDGuwLSp01ZQpfw3EoXcxL7m9DyRzTFdXPiScHhTxSzyKabHceF46ian0tJX3mCNxuDbXXIzUDWtCs9RZri5iWO4zkMg5OM8H4femG2lXwxuOOKgXkvizFF7duPWvSdRCRVyOMpi0/Rv2rLFo0/COd2B2FJn/cK4RmjudMmjZeWJzgfl2p11PAS3txzjk14uLKKWZLk20MrqOPETJB+B/pXopXsifJrQnXPW6LNbhot0UuMsOwzSx1tqBu9RhhL7UhUS9vU9vy/Wmq+6SSW4uHml8Kzkk8RYFGPDOecH0Bqupwde6n8G1bi6uRFEe+F4AP2GaJFL0LTb/Y3YTRG6e5wAQpJXAOG9wD6cUwWfVDW8eyLcFz6+vxpgXpI6XpLWl1DC0wyq3CDlgT8eR8qBz9PuqrsXn3pmOGTVmR5PnQhPjIc7uVIrGOSPG1Suce1dLm7trW3geacIN27JPce3zNAprg/5OVLYK+9SLJE1WwaOViY3K+Yd1I7YrNjtHS5LTsM/wDVlrGpwnCrnzf33qHpXVmnvdKt3MsaEnwy52k/A/GgV/0fK4UabeGQjvHMf60vX9hqOkvE2o2zIqklWxkA4457e9FST9gk5x7RadvqNtq19I9pJ4qIfxLyv37USmu1hiIyOB61WHTXUwsxNuBCt5yvpkd+Plj7Ub1TUnudpQsIWAIA7tkdqimmeWRNbOus3kurxS2iTNArjYZE5P0+lH+mdF0S2treSx0+GKaAbQ2MuD6nd35oBZ2km1d6jPfHtR7TS1pKG/0nhhVsWbjOn0DzYOcOXsn9S8WhPtSrbSJJEAeT3pl6nlX/AC6Q57LVawavJATlTj0Na+Kaj2ch8phnkmnE9XspMMse7nnGK10fqiwXU1pM2EYZWhi3eHYYJXufnQ28YrL4sB2kHIIrDjqVHeTSnAtx7FNQUFJXhbGVZTjFDby21G0RoZL1bmAjlJhk/wB/ek7TusrqCJYp4t5XgMtSZ9Z1DUVacp4cYGcs3f24onEXcmujlqGmWLsrQxMshPAiOAfpTRoOn7VSS4IaRVwi5yE/3NKulSS3IE0x85by49B8qfdNUKg96mTrQOMb2wlb2wJ7V0mhVe3bFdoiqgc1koDDNCaQZNgTqMvJoUsqk7oxtZfcUoaXJbmBckdvWnDVFZ4nhHZ+9VxqcX7FcMjHjdx6VoePO42znPkcHLLSIB/iX+Zrldfux86yspF/Y6dfQhJ3pln/AIJf5R+grKyiAGEdG/8AV/ItOVr3FZWUOfZOMJD0+VSB+6rKyql2Drz94vyNVl1n/Gn+b/esrKa8f6GT5n50f//Z"/>
          <p:cNvSpPr>
            <a:spLocks noChangeAspect="1" noChangeArrowheads="1"/>
          </p:cNvSpPr>
          <p:nvPr/>
        </p:nvSpPr>
        <p:spPr bwMode="auto">
          <a:xfrm>
            <a:off x="0" y="-441325"/>
            <a:ext cx="742950" cy="923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4" descr="man with mousta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00240"/>
            <a:ext cx="230887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has a ________ face.</a:t>
            </a:r>
            <a:endParaRPr lang="th-TH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643050"/>
            <a:ext cx="4286280" cy="45259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a.  round</a:t>
            </a:r>
          </a:p>
          <a:p>
            <a:r>
              <a:rPr lang="en-US" sz="4800" b="1" dirty="0" smtClean="0">
                <a:solidFill>
                  <a:srgbClr val="FF0066"/>
                </a:solidFill>
              </a:rPr>
              <a:t>b.  Square</a:t>
            </a:r>
          </a:p>
          <a:p>
            <a:r>
              <a:rPr lang="en-US" sz="4800" b="1" dirty="0" smtClean="0">
                <a:solidFill>
                  <a:srgbClr val="006600"/>
                </a:solidFill>
              </a:rPr>
              <a:t>c.  Oval</a:t>
            </a:r>
          </a:p>
          <a:p>
            <a:r>
              <a:rPr lang="en-US" sz="4800" b="1" dirty="0" smtClean="0">
                <a:solidFill>
                  <a:srgbClr val="7030A0"/>
                </a:solidFill>
              </a:rPr>
              <a:t>d.  Long</a:t>
            </a:r>
          </a:p>
          <a:p>
            <a:endParaRPr lang="th-TH" sz="48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square 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00240"/>
            <a:ext cx="2428892" cy="377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6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Which word can be used to replace “luggage cart”?</a:t>
            </a:r>
            <a:endParaRPr lang="th-TH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428868"/>
            <a:ext cx="8258204" cy="3554419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a.  Baggage</a:t>
            </a:r>
          </a:p>
          <a:p>
            <a:r>
              <a:rPr lang="en-US" sz="4000" b="1" dirty="0" smtClean="0">
                <a:solidFill>
                  <a:srgbClr val="008080"/>
                </a:solidFill>
              </a:rPr>
              <a:t>b.  Carousel</a:t>
            </a:r>
          </a:p>
          <a:p>
            <a:r>
              <a:rPr lang="en-US" sz="4000" b="1" dirty="0" smtClean="0">
                <a:solidFill>
                  <a:srgbClr val="FF0066"/>
                </a:solidFill>
              </a:rPr>
              <a:t>c.  Trolley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d.  Bin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43985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All documents must be ______.</a:t>
            </a:r>
            <a:endParaRPr lang="th-TH" sz="48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7030A0"/>
                </a:solidFill>
              </a:rPr>
              <a:t>fake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000099"/>
                </a:solidFill>
              </a:rPr>
              <a:t>original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C00000"/>
                </a:solidFill>
              </a:rPr>
              <a:t>Thai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FF0066"/>
                </a:solidFill>
              </a:rPr>
              <a:t>colorful</a:t>
            </a:r>
            <a:endParaRPr lang="th-TH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th-TH" b="1" dirty="0" smtClean="0">
                <a:solidFill>
                  <a:srgbClr val="660066"/>
                </a:solidFill>
              </a:rPr>
              <a:t/>
            </a:r>
            <a:br>
              <a:rPr lang="th-TH" b="1" dirty="0" smtClean="0">
                <a:solidFill>
                  <a:srgbClr val="660066"/>
                </a:solidFill>
              </a:rPr>
            </a:br>
            <a:r>
              <a:rPr lang="th-TH" sz="4900" b="1" dirty="0" smtClean="0">
                <a:solidFill>
                  <a:srgbClr val="660066"/>
                </a:solidFill>
              </a:rPr>
              <a:t>คำศัพท์/ คำจำกัดความ/คำอธิบาย   </a:t>
            </a:r>
            <a:br>
              <a:rPr lang="th-TH" sz="4900" b="1" dirty="0" smtClean="0">
                <a:solidFill>
                  <a:srgbClr val="660066"/>
                </a:solidFill>
              </a:rPr>
            </a:br>
            <a:r>
              <a:rPr lang="th-TH" sz="4900" b="1" dirty="0" smtClean="0">
                <a:solidFill>
                  <a:srgbClr val="660066"/>
                </a:solidFill>
              </a:rPr>
              <a:t>-  ให้คำจำกัดความเพื่อหาคำศัพท์</a:t>
            </a:r>
            <a:br>
              <a:rPr lang="th-TH" sz="4900" b="1" dirty="0" smtClean="0">
                <a:solidFill>
                  <a:srgbClr val="660066"/>
                </a:solidFill>
              </a:rPr>
            </a:br>
            <a:r>
              <a:rPr lang="th-TH" sz="4900" b="1" dirty="0" smtClean="0">
                <a:solidFill>
                  <a:srgbClr val="660066"/>
                </a:solidFill>
              </a:rPr>
              <a:t>-  ให้ประโยคมาแล้วเติมคำศัพท์ที่ถูกต้อง</a:t>
            </a:r>
            <a:br>
              <a:rPr lang="th-TH" sz="4900" b="1" dirty="0" smtClean="0">
                <a:solidFill>
                  <a:srgbClr val="660066"/>
                </a:solidFill>
              </a:rPr>
            </a:br>
            <a:r>
              <a:rPr lang="th-TH" sz="4900" b="1" dirty="0" smtClean="0">
                <a:solidFill>
                  <a:srgbClr val="660066"/>
                </a:solidFill>
              </a:rPr>
              <a:t>-  ให้ดูรูปแล้วให้เลือกว่าตรงกับคำว่าอะไร</a:t>
            </a:r>
            <a:r>
              <a:rPr lang="th-TH" b="1" dirty="0" smtClean="0">
                <a:solidFill>
                  <a:srgbClr val="660066"/>
                </a:solidFill>
              </a:rPr>
              <a:t/>
            </a:r>
            <a:br>
              <a:rPr lang="th-TH" b="1" dirty="0" smtClean="0">
                <a:solidFill>
                  <a:srgbClr val="660066"/>
                </a:solidFill>
              </a:rPr>
            </a:br>
            <a:r>
              <a:rPr lang="th-TH" sz="4900" b="1" dirty="0" smtClean="0">
                <a:solidFill>
                  <a:srgbClr val="0033CC"/>
                </a:solidFill>
              </a:rPr>
              <a:t>การฟัง </a:t>
            </a:r>
            <a:br>
              <a:rPr lang="th-TH" sz="4900" b="1" dirty="0" smtClean="0">
                <a:solidFill>
                  <a:srgbClr val="0033CC"/>
                </a:solidFill>
              </a:rPr>
            </a:br>
            <a:r>
              <a:rPr lang="th-TH" sz="4900" b="1" dirty="0" smtClean="0">
                <a:solidFill>
                  <a:srgbClr val="0033CC"/>
                </a:solidFill>
              </a:rPr>
              <a:t>-  ดูรูปแล้วฟังประโยค ๔ ประโยคเพื่อเลือกว่าประโยคใดตรงกับรูป</a:t>
            </a:r>
            <a:br>
              <a:rPr lang="th-TH" sz="4900" b="1" dirty="0" smtClean="0">
                <a:solidFill>
                  <a:srgbClr val="0033CC"/>
                </a:solidFill>
              </a:rPr>
            </a:br>
            <a:r>
              <a:rPr lang="th-TH" sz="4900" b="1" dirty="0" smtClean="0">
                <a:solidFill>
                  <a:srgbClr val="0033CC"/>
                </a:solidFill>
              </a:rPr>
              <a:t>-  ฟังบทสนทนาสั้นๆ (จากในหนังสือ) แล้วตอบคำถามเกี่ยวกับบทสนทนานั้นๆ </a:t>
            </a:r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area in an airport where arriving passengers collect luggage that has been carried in the hold of the aircraft.</a:t>
            </a:r>
            <a:endParaRPr lang="th-TH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286124"/>
            <a:ext cx="8215370" cy="302578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Customs office</a:t>
            </a:r>
          </a:p>
          <a:p>
            <a:r>
              <a:rPr 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Baggage claim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c.  Immigration booth</a:t>
            </a:r>
          </a:p>
          <a:p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Duty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A flat pocket-sized folding case, usually made of leather, for holding paper money, cards, or photographs.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3000372"/>
            <a:ext cx="8229600" cy="312579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Handbag</a:t>
            </a:r>
          </a:p>
          <a:p>
            <a:r>
              <a:rPr lang="en-US" sz="4400" b="1" dirty="0" smtClean="0">
                <a:solidFill>
                  <a:srgbClr val="008000"/>
                </a:solidFill>
              </a:rPr>
              <a:t>b.  Briefcase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c.  Suitcase</a:t>
            </a:r>
          </a:p>
          <a:p>
            <a:r>
              <a:rPr lang="en-US" sz="4400" b="1" dirty="0" smtClean="0">
                <a:solidFill>
                  <a:srgbClr val="660066"/>
                </a:solidFill>
              </a:rPr>
              <a:t>d.  wallet</a:t>
            </a:r>
            <a:endParaRPr lang="th-TH" sz="4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07157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 man is standing ________.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Content Placeholder 3" descr="in front of the coun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357166"/>
            <a:ext cx="2867025" cy="1600200"/>
          </a:xfrm>
        </p:spPr>
      </p:pic>
      <p:sp>
        <p:nvSpPr>
          <p:cNvPr id="5" name="TextBox 4"/>
          <p:cNvSpPr txBox="1"/>
          <p:nvPr/>
        </p:nvSpPr>
        <p:spPr>
          <a:xfrm>
            <a:off x="785786" y="2857496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a.  behind the line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h-TH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571876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b.  through a metal detector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th-TH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357694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</a:rPr>
              <a:t>c.  near the luggage carts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th-TH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5214950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</a:rPr>
              <a:t>d.  in front of the counter</a:t>
            </a:r>
            <a:endParaRPr lang="th-TH" sz="4400" dirty="0" smtClean="0"/>
          </a:p>
          <a:p>
            <a:endParaRPr lang="th-TH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machine that you walk through that determines whether you have any metal objects on you.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3000372"/>
            <a:ext cx="8229600" cy="298291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a.  Conveyor belt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b.  Metal detector</a:t>
            </a:r>
          </a:p>
          <a:p>
            <a:r>
              <a:rPr lang="en-US" sz="4000" b="1" dirty="0" smtClean="0">
                <a:solidFill>
                  <a:srgbClr val="660066"/>
                </a:solidFill>
              </a:rPr>
              <a:t>c.  Luggage carousel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d.  Trolley cart</a:t>
            </a:r>
            <a:endParaRPr lang="th-TH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What’s the meaning of this sign?</a:t>
            </a:r>
            <a:endParaRPr lang="th-TH" b="1" dirty="0">
              <a:solidFill>
                <a:srgbClr val="0033CC"/>
              </a:solidFill>
            </a:endParaRPr>
          </a:p>
        </p:txBody>
      </p:sp>
      <p:pic>
        <p:nvPicPr>
          <p:cNvPr id="5" name="Content Placeholder 4" descr="go stra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2143125" cy="2143125"/>
          </a:xfrm>
        </p:spPr>
      </p:pic>
      <p:sp>
        <p:nvSpPr>
          <p:cNvPr id="6" name="TextBox 5"/>
          <p:cNvSpPr txBox="1"/>
          <p:nvPr/>
        </p:nvSpPr>
        <p:spPr>
          <a:xfrm>
            <a:off x="2928926" y="2357430"/>
            <a:ext cx="592935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4000" b="1" dirty="0" smtClean="0">
                <a:solidFill>
                  <a:srgbClr val="008080"/>
                </a:solidFill>
              </a:rPr>
              <a:t>Right turn only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4000" b="1" dirty="0" smtClean="0">
                <a:solidFill>
                  <a:srgbClr val="000099"/>
                </a:solidFill>
              </a:rPr>
              <a:t>Go straight ahead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4000" b="1" dirty="0" smtClean="0">
                <a:solidFill>
                  <a:srgbClr val="FF0000"/>
                </a:solidFill>
              </a:rPr>
              <a:t>Walk down the escalator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4000" b="1" dirty="0" smtClean="0">
                <a:solidFill>
                  <a:srgbClr val="800000"/>
                </a:solidFill>
              </a:rPr>
              <a:t>No turns</a:t>
            </a:r>
            <a:endParaRPr lang="th-TH" sz="4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8" y="642918"/>
            <a:ext cx="4400552" cy="2143140"/>
          </a:xfrm>
        </p:spPr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go to Passport Control?</a:t>
            </a:r>
            <a:endParaRPr lang="th-TH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3357562"/>
            <a:ext cx="8329642" cy="291147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a.  Up the escalator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b.  Down the escalator</a:t>
            </a:r>
          </a:p>
          <a:p>
            <a:r>
              <a:rPr lang="en-US" sz="3600" b="1" dirty="0" smtClean="0">
                <a:solidFill>
                  <a:srgbClr val="000099"/>
                </a:solidFill>
              </a:rPr>
              <a:t>c.  Up the elevator</a:t>
            </a:r>
          </a:p>
          <a:p>
            <a:r>
              <a:rPr lang="en-US" sz="3600" b="1" dirty="0" smtClean="0">
                <a:solidFill>
                  <a:srgbClr val="008080"/>
                </a:solidFill>
              </a:rPr>
              <a:t>d.  Down the elevator</a:t>
            </a:r>
          </a:p>
          <a:p>
            <a:endParaRPr lang="th-TH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57166"/>
            <a:ext cx="3171844" cy="270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572560" cy="1571612"/>
          </a:xfrm>
        </p:spPr>
        <p:txBody>
          <a:bodyPr/>
          <a:lstStyle/>
          <a:p>
            <a:r>
              <a:rPr lang="en-US" b="1" dirty="0" smtClean="0"/>
              <a:t>Answer:  a	b	c	</a:t>
            </a:r>
            <a:r>
              <a:rPr lang="en-US" b="1" dirty="0" smtClean="0">
                <a:solidFill>
                  <a:srgbClr val="FF0066"/>
                </a:solidFill>
              </a:rPr>
              <a:t>d</a:t>
            </a:r>
            <a:endParaRPr lang="th-TH" b="1" dirty="0">
              <a:solidFill>
                <a:srgbClr val="FF0066"/>
              </a:solidFill>
            </a:endParaRPr>
          </a:p>
        </p:txBody>
      </p:sp>
      <p:pic>
        <p:nvPicPr>
          <p:cNvPr id="5" name="Picture 4" descr="Tourists walk pass a cut-out cardboard figure of a tourist policeman along Khao San road in Bangkok. Questions are being raise over whether Thailand is squandering a prized asset by failing to protect travellers arriving in record numbers.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a.  There is a statue in the center of the road.</a:t>
            </a:r>
          </a:p>
          <a:p>
            <a:r>
              <a:rPr lang="en-US" sz="4000" b="1" dirty="0" smtClean="0">
                <a:solidFill>
                  <a:srgbClr val="000099"/>
                </a:solidFill>
              </a:rPr>
              <a:t>b.  There are two girls wearing jeans.</a:t>
            </a:r>
          </a:p>
          <a:p>
            <a:r>
              <a:rPr lang="en-US" sz="4000" b="1" dirty="0" smtClean="0">
                <a:solidFill>
                  <a:srgbClr val="800000"/>
                </a:solidFill>
              </a:rPr>
              <a:t>c.  There aren’t any cars on the road.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d.  The girls have long hair.</a:t>
            </a:r>
            <a:endParaRPr lang="th-TH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Terrorism hits Thai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9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</a:t>
            </a:r>
            <a:r>
              <a:rPr lang="en-US" sz="6000" b="1" dirty="0" smtClean="0"/>
              <a:t>Answer:  	</a:t>
            </a:r>
            <a:r>
              <a:rPr lang="en-US" sz="6000" b="1" dirty="0" smtClean="0">
                <a:solidFill>
                  <a:srgbClr val="FF0066"/>
                </a:solidFill>
              </a:rPr>
              <a:t>a</a:t>
            </a:r>
            <a:r>
              <a:rPr lang="en-US" sz="6000" b="1" dirty="0" smtClean="0"/>
              <a:t>	b	c	d</a:t>
            </a:r>
            <a:endParaRPr lang="th-TH" sz="6000" b="1" dirty="0"/>
          </a:p>
        </p:txBody>
      </p:sp>
      <p:pic>
        <p:nvPicPr>
          <p:cNvPr id="6" name="2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115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Picture 2</a:t>
            </a:r>
            <a:endParaRPr lang="th-TH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Everyone is running.</a:t>
            </a:r>
          </a:p>
          <a:p>
            <a:r>
              <a:rPr lang="en-US" sz="4400" b="1" dirty="0" smtClean="0">
                <a:solidFill>
                  <a:srgbClr val="008000"/>
                </a:solidFill>
              </a:rPr>
              <a:t>b.  The little girl has a gun.</a:t>
            </a:r>
          </a:p>
          <a:p>
            <a:r>
              <a:rPr lang="en-US" sz="4400" b="1" dirty="0" smtClean="0">
                <a:solidFill>
                  <a:srgbClr val="800000"/>
                </a:solidFill>
              </a:rPr>
              <a:t>c.  The woman is shouting.</a:t>
            </a:r>
          </a:p>
          <a:p>
            <a:r>
              <a:rPr lang="en-US" sz="4400" b="1" dirty="0" smtClean="0">
                <a:solidFill>
                  <a:srgbClr val="0033CC"/>
                </a:solidFill>
              </a:rPr>
              <a:t>d.  The people are in a forest.</a:t>
            </a:r>
            <a:endParaRPr lang="th-TH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928802"/>
            <a:ext cx="7805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 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Responses</a:t>
            </a:r>
            <a:endParaRPr lang="th-TH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7826"/>
            <a:ext cx="9144000" cy="150017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    </a:t>
            </a:r>
            <a:r>
              <a:rPr lang="en-US" sz="5400" b="1" dirty="0" smtClean="0"/>
              <a:t>Answer:		a	b	</a:t>
            </a:r>
            <a:r>
              <a:rPr lang="en-US" sz="5400" b="1" dirty="0" smtClean="0">
                <a:solidFill>
                  <a:srgbClr val="FF0066"/>
                </a:solidFill>
              </a:rPr>
              <a:t>c</a:t>
            </a:r>
            <a:r>
              <a:rPr lang="en-US" sz="5400" b="1" dirty="0" smtClean="0"/>
              <a:t>	d</a:t>
            </a:r>
            <a:endParaRPr lang="th-TH" sz="4800" b="1" dirty="0"/>
          </a:p>
        </p:txBody>
      </p:sp>
      <p:pic>
        <p:nvPicPr>
          <p:cNvPr id="4" name="Picture 3" descr="Atris Hussein, a Lebanese man suspected of planning a possible bomb attack, sits in a prison cell at the criminal court in Bangkok. Hussein was arrested in Thaila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Picture 3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He’s standing in a prison cell.</a:t>
            </a:r>
          </a:p>
          <a:p>
            <a:r>
              <a:rPr lang="en-US" sz="4400" b="1" dirty="0" smtClean="0">
                <a:solidFill>
                  <a:srgbClr val="006600"/>
                </a:solidFill>
              </a:rPr>
              <a:t>b.  There are many prisoners in the cell.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c.  He’s wearing shorts.</a:t>
            </a:r>
          </a:p>
          <a:p>
            <a:r>
              <a:rPr lang="en-US" sz="4400" b="1" dirty="0" smtClean="0">
                <a:solidFill>
                  <a:srgbClr val="660066"/>
                </a:solidFill>
              </a:rPr>
              <a:t>d.  He’s shouting at the police.</a:t>
            </a:r>
            <a:endParaRPr lang="th-TH" sz="44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57827"/>
            <a:ext cx="9144000" cy="1500174"/>
          </a:xfrm>
        </p:spPr>
        <p:txBody>
          <a:bodyPr/>
          <a:lstStyle/>
          <a:p>
            <a:endParaRPr lang="en-US" dirty="0" smtClean="0"/>
          </a:p>
          <a:p>
            <a:pPr lvl="2"/>
            <a:r>
              <a:rPr lang="en-US" sz="3600" b="1" dirty="0" smtClean="0"/>
              <a:t>  </a:t>
            </a:r>
            <a:r>
              <a:rPr lang="en-US" sz="4400" b="1" dirty="0" smtClean="0"/>
              <a:t>Answer:</a:t>
            </a:r>
            <a:r>
              <a:rPr lang="en-US" sz="3600" b="1" dirty="0" smtClean="0"/>
              <a:t>		</a:t>
            </a:r>
            <a:r>
              <a:rPr lang="en-US" sz="4400" b="1" dirty="0" smtClean="0"/>
              <a:t>a	b	</a:t>
            </a:r>
            <a:r>
              <a:rPr lang="en-US" sz="4400" b="1" dirty="0" smtClean="0">
                <a:solidFill>
                  <a:srgbClr val="FF0066"/>
                </a:solidFill>
              </a:rPr>
              <a:t>c</a:t>
            </a:r>
            <a:r>
              <a:rPr lang="en-US" sz="4400" b="1" dirty="0" smtClean="0"/>
              <a:t>	d</a:t>
            </a:r>
            <a:endParaRPr lang="th-TH" sz="4400" b="1" dirty="0"/>
          </a:p>
        </p:txBody>
      </p:sp>
      <p:pic>
        <p:nvPicPr>
          <p:cNvPr id="4" name="Picture 3" descr="http://www.chiangraitimes.com/wp-content/uploads/2012/03/842-10P7ZH.St_.55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8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Picture 4</a:t>
            </a:r>
            <a:endParaRPr lang="th-TH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76886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a.  The man didn’t have any passports.</a:t>
            </a:r>
          </a:p>
          <a:p>
            <a:r>
              <a:rPr lang="en-US" sz="4000" b="1" dirty="0" smtClean="0">
                <a:solidFill>
                  <a:srgbClr val="008080"/>
                </a:solidFill>
              </a:rPr>
              <a:t>b.  The man sitting down has a beard and a moustache.</a:t>
            </a:r>
          </a:p>
          <a:p>
            <a:r>
              <a:rPr lang="en-US" sz="4000" b="1" dirty="0" smtClean="0">
                <a:solidFill>
                  <a:srgbClr val="660066"/>
                </a:solidFill>
              </a:rPr>
              <a:t>c.  The passports on the table are all from the same country.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d.  All of the men are sitting at the table.</a:t>
            </a:r>
            <a:endParaRPr lang="th-TH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643050"/>
          </a:xfrm>
        </p:spPr>
        <p:txBody>
          <a:bodyPr/>
          <a:lstStyle/>
          <a:p>
            <a:endParaRPr lang="en-US" dirty="0" smtClean="0"/>
          </a:p>
          <a:p>
            <a:pPr lvl="3">
              <a:buNone/>
            </a:pPr>
            <a:r>
              <a:rPr lang="en-US" sz="4800" b="1" dirty="0" smtClean="0"/>
              <a:t>Answer:		a	</a:t>
            </a:r>
            <a:r>
              <a:rPr lang="en-US" sz="4800" b="1" dirty="0" smtClean="0">
                <a:solidFill>
                  <a:srgbClr val="FF0066"/>
                </a:solidFill>
              </a:rPr>
              <a:t>b</a:t>
            </a:r>
            <a:r>
              <a:rPr lang="en-US" sz="4800" b="1" dirty="0" smtClean="0"/>
              <a:t>	c	d</a:t>
            </a:r>
            <a:endParaRPr lang="th-TH" sz="4800" b="1" dirty="0"/>
          </a:p>
        </p:txBody>
      </p:sp>
      <p:pic>
        <p:nvPicPr>
          <p:cNvPr id="4" name="Picture 3" descr="Pos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</a:rPr>
              <a:t>Picture 5</a:t>
            </a:r>
            <a:endParaRPr lang="th-TH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The officers are saluting.</a:t>
            </a:r>
          </a:p>
          <a:p>
            <a:r>
              <a:rPr lang="en-US" sz="4400" b="1" dirty="0" smtClean="0">
                <a:solidFill>
                  <a:srgbClr val="0033CC"/>
                </a:solidFill>
              </a:rPr>
              <a:t>b.  There is a machine on the table.</a:t>
            </a:r>
          </a:p>
          <a:p>
            <a:r>
              <a:rPr lang="en-US" sz="4400" b="1" dirty="0" smtClean="0">
                <a:solidFill>
                  <a:srgbClr val="008000"/>
                </a:solidFill>
              </a:rPr>
              <a:t>c.  Two men are sitting at the table.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d.  He’s shouting at the policeman.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lvl="2"/>
            <a:r>
              <a:rPr lang="en-US" sz="4400" b="1" dirty="0" smtClean="0"/>
              <a:t>Answer: 	a	b	c	</a:t>
            </a:r>
            <a:r>
              <a:rPr lang="en-US" sz="4400" b="1" dirty="0" smtClean="0">
                <a:solidFill>
                  <a:srgbClr val="FF0066"/>
                </a:solidFill>
              </a:rPr>
              <a:t>d</a:t>
            </a:r>
          </a:p>
        </p:txBody>
      </p:sp>
      <p:pic>
        <p:nvPicPr>
          <p:cNvPr id="4" name="Picture 3" descr="http://www.tceb.or.th/images/stories/tceb_news/7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4338"/>
            <a:ext cx="9143999" cy="60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Picture 6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</a:rPr>
              <a:t>a.  The officer is standing behind the Fast Track mat.</a:t>
            </a:r>
          </a:p>
          <a:p>
            <a:r>
              <a:rPr lang="en-US" sz="4000" b="1" dirty="0" smtClean="0">
                <a:solidFill>
                  <a:srgbClr val="FF0066"/>
                </a:solidFill>
              </a:rPr>
              <a:t>b.  The passenger has a large, shiny white suitcase.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c.  The man are looking at each other.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d.  The Fast Track is for Delegates.</a:t>
            </a:r>
            <a:endParaRPr lang="th-TH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1"/>
          </a:xfrm>
        </p:spPr>
        <p:txBody>
          <a:bodyPr/>
          <a:lstStyle/>
          <a:p>
            <a:endParaRPr lang="en-US" dirty="0" smtClean="0"/>
          </a:p>
          <a:p>
            <a:pPr lvl="1">
              <a:buNone/>
            </a:pPr>
            <a:r>
              <a:rPr lang="en-US" sz="4000" dirty="0" smtClean="0"/>
              <a:t>      </a:t>
            </a:r>
            <a:r>
              <a:rPr lang="en-US" sz="4400" b="1" dirty="0" smtClean="0"/>
              <a:t>Answer:	</a:t>
            </a:r>
            <a:r>
              <a:rPr lang="en-US" sz="4400" b="1" dirty="0" smtClean="0">
                <a:solidFill>
                  <a:srgbClr val="FF0066"/>
                </a:solidFill>
              </a:rPr>
              <a:t>a</a:t>
            </a:r>
            <a:r>
              <a:rPr lang="en-US" sz="4400" b="1" dirty="0" smtClean="0"/>
              <a:t>	b	c	d</a:t>
            </a:r>
            <a:endParaRPr lang="en-US" sz="40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3999" cy="6072205"/>
          </a:xfrm>
          <a:prstGeom prst="rect">
            <a:avLst/>
          </a:prstGeom>
        </p:spPr>
      </p:pic>
      <p:pic>
        <p:nvPicPr>
          <p:cNvPr id="6" name="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Picture 7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</a:rPr>
              <a:t>a.  There are many people in the room.</a:t>
            </a:r>
          </a:p>
          <a:p>
            <a:r>
              <a:rPr lang="en-US" sz="4000" b="1" dirty="0" smtClean="0">
                <a:solidFill>
                  <a:srgbClr val="008000"/>
                </a:solidFill>
              </a:rPr>
              <a:t>b.  All of the people are lying down on the floor.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c.  The people are all wearing shirts.</a:t>
            </a:r>
          </a:p>
          <a:p>
            <a:r>
              <a:rPr lang="en-US" sz="4000" b="1" dirty="0" smtClean="0">
                <a:solidFill>
                  <a:srgbClr val="0033CC"/>
                </a:solidFill>
              </a:rPr>
              <a:t>d.  The room has many lights.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65416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 you travel alone?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Are you travelling alone?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428868"/>
            <a:ext cx="8329642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I’m fine, thank you.</a:t>
            </a:r>
          </a:p>
          <a:p>
            <a:pPr marL="514350" indent="-514350">
              <a:buAutoNum type="alphaLcPeriod" startAt="2"/>
            </a:pPr>
            <a:r>
              <a:rPr lang="en-US" sz="4400" b="1" dirty="0" smtClean="0">
                <a:solidFill>
                  <a:srgbClr val="008000"/>
                </a:solidFill>
              </a:rPr>
              <a:t>Here you are.</a:t>
            </a:r>
          </a:p>
          <a:p>
            <a:pPr marL="514350" indent="-514350">
              <a:buAutoNum type="alphaLcPeriod" startAt="2"/>
            </a:pPr>
            <a:r>
              <a:rPr lang="en-US" sz="4400" b="1" dirty="0" smtClean="0">
                <a:solidFill>
                  <a:srgbClr val="660066"/>
                </a:solidFill>
              </a:rPr>
              <a:t>No, I’m with my wife.</a:t>
            </a:r>
          </a:p>
          <a:p>
            <a:pPr marL="514350" indent="-514350">
              <a:buAutoNum type="alphaLcPeriod" startAt="2"/>
            </a:pP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I have nothing to declare.</a:t>
            </a:r>
            <a:endParaRPr lang="th-TH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 descr="image : google map">
            <a:hlinkClick r:id="rId3" tooltip="&quot;image : google map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39" y="1863000"/>
            <a:ext cx="6152322" cy="31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: google map">
            <a:hlinkClick r:id="rId3" tooltip="&quot;image : google map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  </a:t>
            </a:r>
            <a:r>
              <a:rPr lang="en-US" sz="4400" b="1" dirty="0" smtClean="0"/>
              <a:t>Answer:	a	b	</a:t>
            </a:r>
            <a:r>
              <a:rPr lang="en-US" sz="4400" b="1" dirty="0" smtClean="0">
                <a:solidFill>
                  <a:srgbClr val="FF0066"/>
                </a:solidFill>
              </a:rPr>
              <a:t>c</a:t>
            </a:r>
            <a:r>
              <a:rPr lang="en-US" sz="4400" b="1" dirty="0" smtClean="0"/>
              <a:t>	d</a:t>
            </a:r>
            <a:endParaRPr lang="th-TH" sz="4400" b="1" dirty="0"/>
          </a:p>
        </p:txBody>
      </p:sp>
      <p:pic>
        <p:nvPicPr>
          <p:cNvPr id="8" name="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Picture 8</a:t>
            </a:r>
            <a:endParaRPr lang="th-TH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008000"/>
                </a:solidFill>
              </a:rPr>
              <a:t>There are people standing in the river.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660066"/>
                </a:solidFill>
              </a:rPr>
              <a:t>There is an umbrella in the river.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FF0000"/>
                </a:solidFill>
              </a:rPr>
              <a:t>There are people under the umbrella.</a:t>
            </a:r>
          </a:p>
          <a:p>
            <a:pPr marL="514350" indent="-514350">
              <a:buAutoNum type="alphaLcPeriod"/>
            </a:pPr>
            <a:r>
              <a:rPr lang="en-US" sz="4000" b="1" dirty="0" smtClean="0">
                <a:solidFill>
                  <a:srgbClr val="002060"/>
                </a:solidFill>
              </a:rPr>
              <a:t>There are many tall trees in the river.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1285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		   Answer:	</a:t>
            </a:r>
            <a:r>
              <a:rPr lang="en-US" sz="4400" b="1" dirty="0" smtClean="0">
                <a:solidFill>
                  <a:srgbClr val="FF0066"/>
                </a:solidFill>
              </a:rPr>
              <a:t>a</a:t>
            </a:r>
            <a:r>
              <a:rPr lang="en-US" sz="4400" b="1" dirty="0" smtClean="0"/>
              <a:t>	b	c	d</a:t>
            </a:r>
            <a:endParaRPr lang="th-TH" sz="4400" b="1" dirty="0"/>
          </a:p>
        </p:txBody>
      </p:sp>
      <p:pic>
        <p:nvPicPr>
          <p:cNvPr id="4" name="Picture 3" descr="798250_568373813177211_1483529753_o">
            <a:hlinkClick r:id="rId3" tooltip="&quot;798250_568373813177211_1483529753_o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Picture 9</a:t>
            </a:r>
            <a:endParaRPr lang="th-TH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4768865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a.  There is a bridge across the river.</a:t>
            </a:r>
          </a:p>
          <a:p>
            <a:r>
              <a:rPr lang="en-US" sz="4400" b="1" dirty="0" smtClean="0">
                <a:solidFill>
                  <a:srgbClr val="000099"/>
                </a:solidFill>
              </a:rPr>
              <a:t>b.  The river is flooding.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c.  A person is standing under the bridge.</a:t>
            </a:r>
          </a:p>
          <a:p>
            <a:r>
              <a:rPr lang="en-US" sz="4400" b="1" dirty="0" smtClean="0">
                <a:solidFill>
                  <a:srgbClr val="008000"/>
                </a:solidFill>
              </a:rPr>
              <a:t>d.  Many trucks are driving across the bridge.</a:t>
            </a:r>
            <a:endParaRPr lang="th-TH" sz="4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lvl="1">
              <a:buNone/>
            </a:pPr>
            <a:r>
              <a:rPr lang="en-US" sz="4400" dirty="0" smtClean="0"/>
              <a:t>	</a:t>
            </a:r>
            <a:r>
              <a:rPr lang="en-US" sz="4400" b="1" dirty="0" smtClean="0"/>
              <a:t>Answer:		</a:t>
            </a:r>
            <a:r>
              <a:rPr lang="en-US" sz="4400" b="1" dirty="0" smtClean="0">
                <a:solidFill>
                  <a:srgbClr val="FF0066"/>
                </a:solidFill>
              </a:rPr>
              <a:t>a</a:t>
            </a:r>
            <a:r>
              <a:rPr lang="en-US" sz="4400" b="1" dirty="0" smtClean="0"/>
              <a:t>	b	c	d</a:t>
            </a:r>
            <a:endParaRPr lang="th-TH" sz="4400" b="1" dirty="0"/>
          </a:p>
        </p:txBody>
      </p:sp>
      <p:pic>
        <p:nvPicPr>
          <p:cNvPr id="4" name="Picture 3" descr="http://lh5.ggpht.com/_vCcWE5biqNE/Sq36iwQUtiI/AAAAAAAAC78/oxcH_L-HJh8/s800/Day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Picture 10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C00000"/>
                </a:solidFill>
              </a:rPr>
              <a:t>There are flags on the flagpoles.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006600"/>
                </a:solidFill>
              </a:rPr>
              <a:t>The Customs House is a very big building.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000099"/>
                </a:solidFill>
              </a:rPr>
              <a:t>There are many pick-ups in front of the Customs Building.</a:t>
            </a:r>
          </a:p>
          <a:p>
            <a:pPr marL="514350" indent="-514350">
              <a:buAutoNum type="alphaLcPeriod"/>
            </a:pPr>
            <a:r>
              <a:rPr lang="en-US" sz="4400" b="1" dirty="0" smtClean="0">
                <a:solidFill>
                  <a:srgbClr val="FF0066"/>
                </a:solidFill>
              </a:rPr>
              <a:t>It is raining.</a:t>
            </a:r>
            <a:endParaRPr lang="th-TH" sz="4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 yo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785926"/>
            <a:ext cx="3028965" cy="4413170"/>
          </a:xfrm>
        </p:spPr>
      </p:pic>
      <p:sp>
        <p:nvSpPr>
          <p:cNvPr id="5" name="Rectangle 4"/>
          <p:cNvSpPr/>
          <p:nvPr/>
        </p:nvSpPr>
        <p:spPr>
          <a:xfrm>
            <a:off x="2214546" y="285728"/>
            <a:ext cx="44307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Question 1</a:t>
            </a:r>
            <a:endParaRPr lang="th-TH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A.  </a:t>
            </a:r>
            <a:r>
              <a:rPr lang="en-US" sz="4800" b="1" u="sng" dirty="0" smtClean="0">
                <a:solidFill>
                  <a:srgbClr val="C00000"/>
                </a:solidFill>
              </a:rPr>
              <a:t>She lost her handbag.</a:t>
            </a:r>
          </a:p>
          <a:p>
            <a:r>
              <a:rPr lang="en-US" sz="4800" b="1" dirty="0" smtClean="0"/>
              <a:t>B.  She lost her friend.</a:t>
            </a:r>
          </a:p>
          <a:p>
            <a:r>
              <a:rPr lang="en-US" sz="4800" b="1" dirty="0" smtClean="0"/>
              <a:t>C.  She got lost in the duty-free shop.</a:t>
            </a:r>
          </a:p>
          <a:p>
            <a:r>
              <a:rPr lang="en-US" sz="4800" b="1" dirty="0" smtClean="0"/>
              <a:t>D.  He lost his handbag.</a:t>
            </a:r>
            <a:endParaRPr lang="th-TH" sz="48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2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A.  It’s a leather handbag.</a:t>
            </a:r>
          </a:p>
          <a:p>
            <a:r>
              <a:rPr lang="en-US" sz="4400" b="1" dirty="0" smtClean="0"/>
              <a:t>B.  It’s a bright </a:t>
            </a:r>
            <a:r>
              <a:rPr lang="en-US" sz="4400" b="1" u="sng" dirty="0" smtClean="0">
                <a:solidFill>
                  <a:srgbClr val="C00000"/>
                </a:solidFill>
              </a:rPr>
              <a:t>purple</a:t>
            </a:r>
            <a:r>
              <a:rPr lang="en-US" sz="4400" b="1" dirty="0" smtClean="0"/>
              <a:t> leather handbag.</a:t>
            </a:r>
          </a:p>
          <a:p>
            <a:r>
              <a:rPr lang="en-US" sz="4400" b="1" dirty="0" smtClean="0"/>
              <a:t>C.  She lost her handbag.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D</a:t>
            </a:r>
            <a:r>
              <a:rPr lang="en-US" sz="4400" b="1" dirty="0" smtClean="0"/>
              <a:t>.  It’s a bright </a:t>
            </a:r>
            <a:r>
              <a:rPr lang="en-US" sz="4400" b="1" u="sng" dirty="0" smtClean="0">
                <a:solidFill>
                  <a:srgbClr val="C00000"/>
                </a:solidFill>
              </a:rPr>
              <a:t>pink</a:t>
            </a:r>
            <a:r>
              <a:rPr lang="en-US" sz="4400" b="1" dirty="0" smtClean="0"/>
              <a:t> leather handbag.</a:t>
            </a:r>
            <a:endParaRPr lang="th-TH" sz="4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3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A.  At her home.</a:t>
            </a:r>
          </a:p>
          <a:p>
            <a:r>
              <a:rPr lang="en-US" sz="4400" b="1" u="sng" dirty="0" smtClean="0">
                <a:solidFill>
                  <a:srgbClr val="C00000"/>
                </a:solidFill>
              </a:rPr>
              <a:t>B.  At the duty-free shop</a:t>
            </a:r>
            <a:r>
              <a:rPr lang="en-US" sz="4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4400" b="1" dirty="0" smtClean="0"/>
              <a:t>C.  At the coffee shop</a:t>
            </a:r>
          </a:p>
          <a:p>
            <a:r>
              <a:rPr lang="en-US" sz="4400" b="1" dirty="0" smtClean="0"/>
              <a:t>D.  She lost her handbag.</a:t>
            </a:r>
            <a:endParaRPr lang="th-TH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 “How long will you stay in Thailand?”</a:t>
            </a:r>
            <a:b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“______________”</a:t>
            </a:r>
            <a:endParaRPr lang="th-TH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928934"/>
            <a:ext cx="8001056" cy="35719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a.  Last year.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b.  Two weeks.</a:t>
            </a:r>
          </a:p>
          <a:p>
            <a:r>
              <a:rPr lang="en-US" b="1" dirty="0" smtClean="0">
                <a:solidFill>
                  <a:srgbClr val="000099"/>
                </a:solidFill>
              </a:rPr>
              <a:t>c.  Yes, the trip is good.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d.  No, I am travelling alone.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 “_____________”</a:t>
            </a:r>
            <a:b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 “I’m Canadian.”</a:t>
            </a:r>
            <a:endParaRPr lang="th-TH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38830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What’s your nationality?</a:t>
            </a:r>
          </a:p>
          <a:p>
            <a:r>
              <a:rPr lang="en-US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Where are you from?</a:t>
            </a:r>
          </a:p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What’s your country?</a:t>
            </a:r>
          </a:p>
          <a:p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 What’s your family name?</a:t>
            </a:r>
            <a:endParaRPr lang="th-TH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Q: “What’s the purpose of your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visit to Thailand?”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A:  “______________”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14620"/>
            <a:ext cx="8286808" cy="359729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a.  Have a nice day.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b.  I packed my own bags.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c.  I’m here on vacation.</a:t>
            </a:r>
          </a:p>
          <a:p>
            <a:r>
              <a:rPr lang="en-US" sz="4000" b="1" dirty="0" smtClean="0">
                <a:solidFill>
                  <a:srgbClr val="7030A0"/>
                </a:solidFill>
              </a:rPr>
              <a:t>d.  I’m hungry.</a:t>
            </a:r>
            <a:endParaRPr lang="th-TH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 Q: “___________”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A: “The fine is 2,000 baht.”</a:t>
            </a:r>
            <a:br>
              <a:rPr lang="en-US" b="1" dirty="0" smtClean="0">
                <a:solidFill>
                  <a:srgbClr val="008000"/>
                </a:solidFill>
              </a:rPr>
            </a:br>
            <a:endParaRPr lang="th-TH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48298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60066"/>
                </a:solidFill>
              </a:rPr>
              <a:t>a.  How much do you charge?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b.  How much is it altogether?</a:t>
            </a:r>
          </a:p>
          <a:p>
            <a:r>
              <a:rPr lang="en-US" sz="4000" b="1" dirty="0" smtClean="0">
                <a:solidFill>
                  <a:srgbClr val="006600"/>
                </a:solidFill>
              </a:rPr>
              <a:t>c.  How much does it cost?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d.  How much is the overstay fine?</a:t>
            </a:r>
            <a:endParaRPr lang="th-TH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1304</Words>
  <Application>Microsoft Office PowerPoint</Application>
  <PresentationFormat>นำเสนอทางหน้าจอ (4:3)</PresentationFormat>
  <Paragraphs>247</Paragraphs>
  <Slides>59</Slides>
  <Notes>1</Notes>
  <HiddenSlides>0</HiddenSlides>
  <MMClips>10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59</vt:i4>
      </vt:variant>
    </vt:vector>
  </HeadingPairs>
  <TitlesOfParts>
    <vt:vector size="60" baseType="lpstr">
      <vt:lpstr>Office Theme</vt:lpstr>
      <vt:lpstr>สรุปแนวข้อสอบ และตัวอย่าง </vt:lpstr>
      <vt:lpstr>งานนำเสนอ PowerPoint</vt:lpstr>
      <vt:lpstr> คำศัพท์/ คำจำกัดความ/คำอธิบาย    -  ให้คำจำกัดความเพื่อหาคำศัพท์ -  ให้ประโยคมาแล้วเติมคำศัพท์ที่ถูกต้อง -  ให้ดูรูปแล้วให้เลือกว่าตรงกับคำว่าอะไร การฟัง  -  ดูรูปแล้วฟังประโยค ๔ ประโยคเพื่อเลือกว่าประโยคใดตรงกับรูป -  ฟังบทสนทนาสั้นๆ (จากในหนังสือ) แล้วตอบคำถามเกี่ยวกับบทสนทนานั้นๆ   </vt:lpstr>
      <vt:lpstr>งานนำเสนอ PowerPoint</vt:lpstr>
      <vt:lpstr>Do you travel alone? Are you travelling alone? </vt:lpstr>
      <vt:lpstr>Q:  “How long will you stay in Thailand?” A: “______________”</vt:lpstr>
      <vt:lpstr>Q:  “_____________” A:  “I’m Canadian.”</vt:lpstr>
      <vt:lpstr> Q: “What’s the purpose of your  visit to Thailand?” A:  “______________” </vt:lpstr>
      <vt:lpstr> Q: “___________” A: “The fine is 2,000 baht.” </vt:lpstr>
      <vt:lpstr>What did the lady lose?</vt:lpstr>
      <vt:lpstr>A:  “Will I be able to take my stroller to the gate?” B:  Certainly. Let me just put a special luggage tag on the stroller. </vt:lpstr>
      <vt:lpstr>Would you like something to drink? This sentence can be heard _____</vt:lpstr>
      <vt:lpstr>งานนำเสนอ PowerPoint</vt:lpstr>
      <vt:lpstr>In London, _____ a lot of museums.</vt:lpstr>
      <vt:lpstr>______ some water in the bottle.</vt:lpstr>
      <vt:lpstr>____ some good Thai restaurants  in Germany?</vt:lpstr>
      <vt:lpstr>The flight arrived ____ Singapore _____10:30 o’clock.</vt:lpstr>
      <vt:lpstr>The flight from Japan  yesterday _____ terrible.</vt:lpstr>
      <vt:lpstr>Tonight at 7:00 p.m. Somkid __________ dinner with his family.</vt:lpstr>
      <vt:lpstr>Which sentence is correct?</vt:lpstr>
      <vt:lpstr>What is the opposite of “rude”?</vt:lpstr>
      <vt:lpstr>งานนำเสนอ PowerPoint</vt:lpstr>
      <vt:lpstr>_____ have been going to America for hundreds of years.</vt:lpstr>
      <vt:lpstr>Which of the following doesn’t belong to  the group? </vt:lpstr>
      <vt:lpstr>A small usually pointed beard grown only on the chin,  not the cheeks</vt:lpstr>
      <vt:lpstr>He is a man with ________.</vt:lpstr>
      <vt:lpstr>She has a ________ face.</vt:lpstr>
      <vt:lpstr>Which word can be used to replace “luggage cart”?</vt:lpstr>
      <vt:lpstr>All documents must be ______.</vt:lpstr>
      <vt:lpstr>The area in an airport where arriving passengers collect luggage that has been carried in the hold of the aircraft.</vt:lpstr>
      <vt:lpstr>A flat pocket-sized folding case, usually made of leather, for holding paper money, cards, or photographs.</vt:lpstr>
      <vt:lpstr>The man is standing ________.  </vt:lpstr>
      <vt:lpstr>A machine that you walk through that determines whether you have any metal objects on you.</vt:lpstr>
      <vt:lpstr>What’s the meaning of this sign?</vt:lpstr>
      <vt:lpstr>How do you go to Passport Control?</vt:lpstr>
      <vt:lpstr>Answer:  a b c d</vt:lpstr>
      <vt:lpstr>Picture 1</vt:lpstr>
      <vt:lpstr>งานนำเสนอ PowerPoint</vt:lpstr>
      <vt:lpstr>Picture 2</vt:lpstr>
      <vt:lpstr>งานนำเสนอ PowerPoint</vt:lpstr>
      <vt:lpstr>Picture 3</vt:lpstr>
      <vt:lpstr>งานนำเสนอ PowerPoint</vt:lpstr>
      <vt:lpstr>Picture 4</vt:lpstr>
      <vt:lpstr>A</vt:lpstr>
      <vt:lpstr>Picture 5</vt:lpstr>
      <vt:lpstr>งานนำเสนอ PowerPoint</vt:lpstr>
      <vt:lpstr>Picture 6</vt:lpstr>
      <vt:lpstr>งานนำเสนอ PowerPoint</vt:lpstr>
      <vt:lpstr>Picture 7</vt:lpstr>
      <vt:lpstr>งานนำเสนอ PowerPoint</vt:lpstr>
      <vt:lpstr>Picture 8</vt:lpstr>
      <vt:lpstr>งานนำเสนอ PowerPoint</vt:lpstr>
      <vt:lpstr>Picture 9</vt:lpstr>
      <vt:lpstr>งานนำเสนอ PowerPoint</vt:lpstr>
      <vt:lpstr>Picture 10</vt:lpstr>
      <vt:lpstr>งานนำเสนอ PowerPoint</vt:lpstr>
      <vt:lpstr>Question 1</vt:lpstr>
      <vt:lpstr>Question 2</vt:lpstr>
      <vt:lpstr>Question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I L</dc:creator>
  <cp:lastModifiedBy>DELL</cp:lastModifiedBy>
  <cp:revision>47</cp:revision>
  <dcterms:created xsi:type="dcterms:W3CDTF">2014-01-30T03:13:04Z</dcterms:created>
  <dcterms:modified xsi:type="dcterms:W3CDTF">2014-01-31T09:50:48Z</dcterms:modified>
</cp:coreProperties>
</file>